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2BE8B7E-2547-4850-941A-592CA484A20F}">
  <a:tblStyle styleId="{62BE8B7E-2547-4850-941A-592CA484A20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772de10fe_2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772de10fe_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772de10fe_2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772de10fe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772de10fe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772de10fe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772de10fe_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772de10fe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7876d9149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7876d9149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7876d9149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7876d9149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778d2a447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778d2a447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772de10fe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772de10fe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772de10fe_2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772de10fe_2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7876d9149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7876d9149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772de10f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772de10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7876d9149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7876d9149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772de10f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772de10f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772de10f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772de10f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772de10f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772de10f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772de10f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772de10f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772de10f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772de10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772de10fe_2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772de10fe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772de10f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772de10f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15.jpg"/><Relationship Id="rId6" Type="http://schemas.openxmlformats.org/officeDocument/2006/relationships/image" Target="../media/image13.jpg"/><Relationship Id="rId7" Type="http://schemas.openxmlformats.org/officeDocument/2006/relationships/image" Target="../media/image2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1677" y="44056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CS-513-A : Professor KHASHA DEHNAD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276252" y="-2045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TEAM NAME</a:t>
            </a:r>
            <a:r>
              <a:rPr b="1" lang="en" sz="2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: “</a:t>
            </a:r>
            <a:r>
              <a:rPr b="1" lang="en" sz="2800" u="sng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THE DATA DIGGERS</a:t>
            </a:r>
            <a:r>
              <a:rPr b="1" lang="en" sz="2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endParaRPr sz="2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51675" y="1577775"/>
            <a:ext cx="4072200" cy="29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ATTRITION DATASET ANALYSIS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103" y="1120050"/>
            <a:ext cx="3795672" cy="29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7138150" y="1524000"/>
            <a:ext cx="16023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EMPLOYEE TURNOVER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ctrTitle"/>
          </p:nvPr>
        </p:nvSpPr>
        <p:spPr>
          <a:xfrm>
            <a:off x="26100" y="-212925"/>
            <a:ext cx="9091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K - NEAREST NEIGHBORS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88825" y="1507525"/>
            <a:ext cx="3793200" cy="38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ic Sans MS"/>
              <a:buChar char="❏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It is the </a:t>
            </a:r>
            <a:r>
              <a:rPr b="1" lang="en" sz="1700">
                <a:latin typeface="Comic Sans MS"/>
                <a:ea typeface="Comic Sans MS"/>
                <a:cs typeface="Comic Sans MS"/>
                <a:sym typeface="Comic Sans MS"/>
              </a:rPr>
              <a:t>simplest algorithm</a:t>
            </a: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 for classification.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ic Sans MS"/>
              <a:buChar char="❏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It computes the </a:t>
            </a:r>
            <a:r>
              <a:rPr b="1" lang="en" sz="1700">
                <a:latin typeface="Comic Sans MS"/>
                <a:ea typeface="Comic Sans MS"/>
                <a:cs typeface="Comic Sans MS"/>
                <a:sym typeface="Comic Sans MS"/>
              </a:rPr>
              <a:t>majority votes</a:t>
            </a: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 from the samples.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ic Sans MS"/>
              <a:buChar char="❏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Parameter K is odd and is selected after testing the accuracies.</a:t>
            </a:r>
            <a:endParaRPr sz="1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225" y="1696300"/>
            <a:ext cx="4424074" cy="1750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ctrTitle"/>
          </p:nvPr>
        </p:nvSpPr>
        <p:spPr>
          <a:xfrm>
            <a:off x="26100" y="-123275"/>
            <a:ext cx="9091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GAUSSIAN NAIVE BAYES</a:t>
            </a:r>
            <a:endParaRPr sz="3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26100" y="1473800"/>
            <a:ext cx="4042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omic Sans MS"/>
              <a:buChar char="❏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The probability is computed for each class, therefore it is also called as </a:t>
            </a:r>
            <a:r>
              <a:rPr b="1" lang="en" sz="1700">
                <a:latin typeface="Comic Sans MS"/>
                <a:ea typeface="Comic Sans MS"/>
                <a:cs typeface="Comic Sans MS"/>
                <a:sym typeface="Comic Sans MS"/>
              </a:rPr>
              <a:t>probabilistic model.</a:t>
            </a:r>
            <a:endParaRPr b="1"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omic Sans MS"/>
              <a:buChar char="❏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The class with the </a:t>
            </a:r>
            <a:r>
              <a:rPr b="1" lang="en" sz="1700">
                <a:latin typeface="Comic Sans MS"/>
                <a:ea typeface="Comic Sans MS"/>
                <a:cs typeface="Comic Sans MS"/>
                <a:sym typeface="Comic Sans MS"/>
              </a:rPr>
              <a:t>largest probability</a:t>
            </a: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 is selected.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omic Sans MS"/>
              <a:buChar char="❏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Posterior is calculated using the prior knowledge and </a:t>
            </a:r>
            <a:r>
              <a:rPr b="1" lang="en" sz="1700">
                <a:latin typeface="Comic Sans MS"/>
                <a:ea typeface="Comic Sans MS"/>
                <a:cs typeface="Comic Sans MS"/>
                <a:sym typeface="Comic Sans MS"/>
              </a:rPr>
              <a:t>maximum likelihood is estimated.</a:t>
            </a:r>
            <a:endParaRPr b="1"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475" y="1714500"/>
            <a:ext cx="4532251" cy="1847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ctrTitle"/>
          </p:nvPr>
        </p:nvSpPr>
        <p:spPr>
          <a:xfrm>
            <a:off x="26100" y="-123275"/>
            <a:ext cx="9091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RANDOM FOREST CLASSIFIER</a:t>
            </a:r>
            <a:endParaRPr sz="3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900" y="1692025"/>
            <a:ext cx="4446124" cy="1863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24"/>
          <p:cNvSpPr txBox="1"/>
          <p:nvPr/>
        </p:nvSpPr>
        <p:spPr>
          <a:xfrm>
            <a:off x="26100" y="1473800"/>
            <a:ext cx="4282200" cy="29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omic Sans MS"/>
              <a:buChar char="❏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Collection of the unpruned CARTs, there is a rule to combine individual tree decisions.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omic Sans MS"/>
              <a:buChar char="❏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Randomness is invoked using Bagging and Random Decision Tree.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omic Sans MS"/>
              <a:buChar char="❏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The final goal is to improve decision tree accuracy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ctrTitle"/>
          </p:nvPr>
        </p:nvSpPr>
        <p:spPr>
          <a:xfrm>
            <a:off x="26100" y="-123275"/>
            <a:ext cx="9091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DECISION TREE CLASSIFIER</a:t>
            </a:r>
            <a:endParaRPr sz="3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39275"/>
            <a:ext cx="4453200" cy="1957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25"/>
          <p:cNvSpPr txBox="1"/>
          <p:nvPr/>
        </p:nvSpPr>
        <p:spPr>
          <a:xfrm>
            <a:off x="26100" y="1473800"/>
            <a:ext cx="4362600" cy="27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omic Sans MS"/>
              <a:buChar char="❏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A &lt;- Best decision attribute for a node.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omic Sans MS"/>
              <a:buChar char="❏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Assign A as decision attribute for node.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omic Sans MS"/>
              <a:buChar char="❏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For each value of A, create new descendent node of N.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ctrTitle"/>
          </p:nvPr>
        </p:nvSpPr>
        <p:spPr>
          <a:xfrm>
            <a:off x="26100" y="-123275"/>
            <a:ext cx="9091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DECISION TREE CLASSIFIER</a:t>
            </a:r>
            <a:endParaRPr sz="3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5900"/>
            <a:ext cx="8839203" cy="35477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ctrTitle"/>
          </p:nvPr>
        </p:nvSpPr>
        <p:spPr>
          <a:xfrm>
            <a:off x="26100" y="-123275"/>
            <a:ext cx="9091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DECISION TREE CLASSIFIER</a:t>
            </a:r>
            <a:endParaRPr sz="3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b="0" l="7859" r="0" t="0"/>
          <a:stretch/>
        </p:blipFill>
        <p:spPr>
          <a:xfrm>
            <a:off x="3420125" y="689225"/>
            <a:ext cx="5248599" cy="4329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77" y="1768338"/>
            <a:ext cx="249777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ctrTitle"/>
          </p:nvPr>
        </p:nvSpPr>
        <p:spPr>
          <a:xfrm>
            <a:off x="-86000" y="-89650"/>
            <a:ext cx="9091800" cy="48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ARTIFICIAL NEURAL NETWORK</a:t>
            </a:r>
            <a:endParaRPr sz="3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151000" y="1507550"/>
            <a:ext cx="5090100" cy="38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omic Sans MS"/>
              <a:buChar char="❏"/>
            </a:pPr>
            <a:r>
              <a:rPr b="1" lang="en" sz="1800">
                <a:latin typeface="Comic Sans MS"/>
                <a:ea typeface="Comic Sans MS"/>
                <a:cs typeface="Comic Sans MS"/>
                <a:sym typeface="Comic Sans MS"/>
              </a:rPr>
              <a:t>Input, Hidden and Output Layer</a:t>
            </a: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 constitutes ANN model.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omic Sans MS"/>
              <a:buChar char="❏"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It works on the concept of weight optimization using </a:t>
            </a:r>
            <a:r>
              <a:rPr b="1" lang="en" sz="1800">
                <a:latin typeface="Comic Sans MS"/>
                <a:ea typeface="Comic Sans MS"/>
                <a:cs typeface="Comic Sans MS"/>
                <a:sym typeface="Comic Sans MS"/>
              </a:rPr>
              <a:t>Back propagation</a:t>
            </a: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"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omic Sans MS"/>
              <a:buChar char="❏"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As shown in the graph, there is </a:t>
            </a:r>
            <a:r>
              <a:rPr b="1" lang="en" sz="1800">
                <a:latin typeface="Comic Sans MS"/>
                <a:ea typeface="Comic Sans MS"/>
                <a:cs typeface="Comic Sans MS"/>
                <a:sym typeface="Comic Sans MS"/>
              </a:rPr>
              <a:t>overfitting </a:t>
            </a: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in the ANN model.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100" y="718525"/>
            <a:ext cx="3032375" cy="215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725" y="3195400"/>
            <a:ext cx="4101274" cy="1503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ctrTitle"/>
          </p:nvPr>
        </p:nvSpPr>
        <p:spPr>
          <a:xfrm>
            <a:off x="26100" y="-123275"/>
            <a:ext cx="9091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SUPPORT VECTOR MACHINES</a:t>
            </a:r>
            <a:endParaRPr sz="3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195425" y="1544400"/>
            <a:ext cx="410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he model is very good for </a:t>
            </a:r>
            <a:r>
              <a:rPr b="1" lang="en" sz="1600">
                <a:latin typeface="Comic Sans MS"/>
                <a:ea typeface="Comic Sans MS"/>
                <a:cs typeface="Comic Sans MS"/>
                <a:sym typeface="Comic Sans MS"/>
              </a:rPr>
              <a:t>binary classification</a:t>
            </a: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 with less features and samples to handle.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The points called </a:t>
            </a:r>
            <a:r>
              <a:rPr b="1" lang="en" sz="1600">
                <a:latin typeface="Comic Sans MS"/>
                <a:ea typeface="Comic Sans MS"/>
                <a:cs typeface="Comic Sans MS"/>
                <a:sym typeface="Comic Sans MS"/>
              </a:rPr>
              <a:t>support vectors </a:t>
            </a: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which defines the boundary of the sample dataset.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The hyperplane creates the </a:t>
            </a:r>
            <a:r>
              <a:rPr b="1" lang="en" sz="1600">
                <a:latin typeface="Comic Sans MS"/>
                <a:ea typeface="Comic Sans MS"/>
                <a:cs typeface="Comic Sans MS"/>
                <a:sym typeface="Comic Sans MS"/>
              </a:rPr>
              <a:t>maximum distance for C=5.</a:t>
            </a:r>
            <a:endParaRPr b="1"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63225"/>
            <a:ext cx="4452250" cy="1803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25" y="1698825"/>
            <a:ext cx="268605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390850" y="568550"/>
            <a:ext cx="5712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★"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Best accuracy is achieved using Random Forest Classifier.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500" y="1165550"/>
            <a:ext cx="5346875" cy="3716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25" y="1689225"/>
            <a:ext cx="257175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/>
        </p:nvSpPr>
        <p:spPr>
          <a:xfrm>
            <a:off x="3242425" y="921250"/>
            <a:ext cx="5090100" cy="38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Comic Sans MS"/>
              <a:buChar char="❏"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In the comparison of all the approaches used for testing on the Employee Attrition dataset, </a:t>
            </a:r>
            <a:r>
              <a:rPr b="1" lang="en" sz="1300">
                <a:latin typeface="Comic Sans MS"/>
                <a:ea typeface="Comic Sans MS"/>
                <a:cs typeface="Comic Sans MS"/>
                <a:sym typeface="Comic Sans MS"/>
              </a:rPr>
              <a:t>The Random Forest</a:t>
            </a: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, has offered the </a:t>
            </a:r>
            <a:r>
              <a:rPr b="1" lang="en" sz="1300">
                <a:latin typeface="Comic Sans MS"/>
                <a:ea typeface="Comic Sans MS"/>
                <a:cs typeface="Comic Sans MS"/>
                <a:sym typeface="Comic Sans MS"/>
              </a:rPr>
              <a:t>highest accuracy </a:t>
            </a: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for the data.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omic Sans MS"/>
              <a:buChar char="❏"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The choice of detection algorithm heavily depends on the dataset itself. The </a:t>
            </a:r>
            <a:r>
              <a:rPr b="1" lang="en" sz="1300">
                <a:latin typeface="Comic Sans MS"/>
                <a:ea typeface="Comic Sans MS"/>
                <a:cs typeface="Comic Sans MS"/>
                <a:sym typeface="Comic Sans MS"/>
              </a:rPr>
              <a:t>Gaussian Naïve Bayes </a:t>
            </a: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approach fails to compete with Random Forest and Decision Tree and hence would </a:t>
            </a:r>
            <a:r>
              <a:rPr b="1" lang="en" sz="1300">
                <a:latin typeface="Comic Sans MS"/>
                <a:ea typeface="Comic Sans MS"/>
                <a:cs typeface="Comic Sans MS"/>
                <a:sym typeface="Comic Sans MS"/>
              </a:rPr>
              <a:t>not a suitable choice </a:t>
            </a: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for the task.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omic Sans MS"/>
              <a:buChar char="❏"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Apart from all the supervised learning approaches a lot of </a:t>
            </a:r>
            <a:r>
              <a:rPr b="1" lang="en" sz="1300">
                <a:latin typeface="Comic Sans MS"/>
                <a:ea typeface="Comic Sans MS"/>
                <a:cs typeface="Comic Sans MS"/>
                <a:sym typeface="Comic Sans MS"/>
              </a:rPr>
              <a:t>unsupervised learning algorithms </a:t>
            </a: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such as the k means clustering and Self-organizing maps </a:t>
            </a:r>
            <a:r>
              <a:rPr b="1" lang="en" sz="1300">
                <a:latin typeface="Comic Sans MS"/>
                <a:ea typeface="Comic Sans MS"/>
                <a:cs typeface="Comic Sans MS"/>
                <a:sym typeface="Comic Sans MS"/>
              </a:rPr>
              <a:t>can be tested </a:t>
            </a: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and can prove to be more efficient.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100" y="691275"/>
            <a:ext cx="1024126" cy="12984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3135650" y="2030550"/>
            <a:ext cx="1851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4950" lvl="0" marL="457200" rtl="0" algn="l">
              <a:spcBef>
                <a:spcPts val="0"/>
              </a:spcBef>
              <a:spcAft>
                <a:spcPts val="0"/>
              </a:spcAft>
              <a:buSzPts val="100"/>
              <a:buChar char="-"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Malika Thakur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CS 513 A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CS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Graduate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25" y="1987900"/>
            <a:ext cx="2956375" cy="2053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2100" y="3055425"/>
            <a:ext cx="1024128" cy="129844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1263" y="693088"/>
            <a:ext cx="1020707" cy="129482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5798125" y="1987900"/>
            <a:ext cx="31674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Swati Shiriyannavar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CS 513 B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MIS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Graduate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7">
            <a:alphaModFix/>
          </a:blip>
          <a:srcRect b="37953" l="12534" r="10423" t="5860"/>
          <a:stretch/>
        </p:blipFill>
        <p:spPr>
          <a:xfrm>
            <a:off x="6637500" y="3055425"/>
            <a:ext cx="1024126" cy="129841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" name="Google Shape;102;p14"/>
          <p:cNvSpPr txBox="1"/>
          <p:nvPr/>
        </p:nvSpPr>
        <p:spPr>
          <a:xfrm>
            <a:off x="6186425" y="4323700"/>
            <a:ext cx="19704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Neil Sharma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CS 513 A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CS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Graduate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" name="Google Shape;103;p14"/>
          <p:cNvSpPr txBox="1"/>
          <p:nvPr>
            <p:ph idx="1" type="subTitle"/>
          </p:nvPr>
        </p:nvSpPr>
        <p:spPr>
          <a:xfrm>
            <a:off x="2984450" y="4264200"/>
            <a:ext cx="21534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4950" lvl="0" marL="457200" rtl="0" algn="ctr">
              <a:spcBef>
                <a:spcPts val="0"/>
              </a:spcBef>
              <a:spcAft>
                <a:spcPts val="0"/>
              </a:spcAft>
              <a:buSzPts val="100"/>
              <a:buChar char="-"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Jayant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Kumar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CS 513 A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CS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Graduate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100" y="932750"/>
            <a:ext cx="5562575" cy="3926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p32"/>
          <p:cNvSpPr txBox="1"/>
          <p:nvPr/>
        </p:nvSpPr>
        <p:spPr>
          <a:xfrm>
            <a:off x="115500" y="44425"/>
            <a:ext cx="7764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When it Comes to Data, Quality matters more than Quantity!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0" y="1883275"/>
            <a:ext cx="2985000" cy="25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</a:t>
            </a:r>
            <a:r>
              <a:rPr lang="en" sz="5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YOU!</a:t>
            </a:r>
            <a:endParaRPr sz="5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/>
        </p:nvSpPr>
        <p:spPr>
          <a:xfrm>
            <a:off x="2655800" y="858850"/>
            <a:ext cx="6152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omic Sans MS"/>
              <a:buChar char="➢"/>
            </a:pPr>
            <a:r>
              <a:rPr lang="en" sz="15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today’s competitive job market, </a:t>
            </a:r>
            <a:r>
              <a:rPr b="1" lang="en" sz="15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employee attrition </a:t>
            </a:r>
            <a:r>
              <a:rPr lang="en" sz="15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one of the most pressing issues businesses face.</a:t>
            </a:r>
            <a:endParaRPr sz="15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omic Sans MS"/>
              <a:buChar char="➢"/>
            </a:pPr>
            <a:r>
              <a:rPr lang="en" sz="15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Employee </a:t>
            </a:r>
            <a:r>
              <a:rPr b="1" lang="en" sz="15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turnover is costly</a:t>
            </a:r>
            <a:r>
              <a:rPr lang="en" sz="15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. Each time an employee leaves, they </a:t>
            </a:r>
            <a:r>
              <a:rPr b="1" lang="en" sz="15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take a significant portion of their knowledge </a:t>
            </a:r>
            <a:r>
              <a:rPr lang="en" sz="15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expertise with them. </a:t>
            </a:r>
            <a:endParaRPr sz="15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omic Sans MS"/>
              <a:buChar char="➢"/>
            </a:pPr>
            <a:r>
              <a:rPr lang="en" sz="15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Therefore, We've developed a model using different classifiers that would help an </a:t>
            </a:r>
            <a:r>
              <a:rPr b="1" lang="en" sz="15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organization predict employee turnover</a:t>
            </a:r>
            <a:r>
              <a:rPr lang="en" sz="15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given some attributes and be pro-active in helping to solve such a costly matter.  </a:t>
            </a:r>
            <a:endParaRPr sz="15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75" y="1703575"/>
            <a:ext cx="2469775" cy="24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ctrTitle"/>
          </p:nvPr>
        </p:nvSpPr>
        <p:spPr>
          <a:xfrm>
            <a:off x="26100" y="-123275"/>
            <a:ext cx="9091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FLOW OF THE PROJECT</a:t>
            </a:r>
            <a:endParaRPr sz="31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00" y="560300"/>
            <a:ext cx="8965400" cy="45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ctrTitle"/>
          </p:nvPr>
        </p:nvSpPr>
        <p:spPr>
          <a:xfrm>
            <a:off x="-86000" y="-89650"/>
            <a:ext cx="9091800" cy="48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LIST OF ALGORITHMS USED</a:t>
            </a:r>
            <a:endParaRPr sz="3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784425" y="1316150"/>
            <a:ext cx="4378200" cy="3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omic Sans MS"/>
              <a:buChar char="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K - Nearest Neighbors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Gaussian Naïve Bayes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Random forest Classifier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Decision Tree Classifier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Artificial Neural Network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Support Vector Machines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" name="Google Shape;126;p18"/>
          <p:cNvGraphicFramePr/>
          <p:nvPr/>
        </p:nvGraphicFramePr>
        <p:xfrm>
          <a:off x="0" y="46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{62BE8B7E-2547-4850-941A-592CA484A20F}</a:tableStyleId>
              </a:tblPr>
              <a:tblGrid>
                <a:gridCol w="1538450"/>
                <a:gridCol w="2983125"/>
              </a:tblGrid>
              <a:tr h="235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VARIABLE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08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EMP_ID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ID of the employee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208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ANNUAL_RATE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Salary of employee annually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208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HRLY_RATE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Salary of employee hourly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208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JOBCODE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Job code of particular department of employee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208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ETHNICITY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ethnicity of employee (Asian, white, AMIND etc..)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208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SEX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Sex of employee (M/F)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208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MARITAL-STATUS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Marital status of  the employee (S/M/D)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208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JOB_SATISFACTION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Job Satisfaction level (1-4)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208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AGE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Age of the employee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214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NUMBER_OF_TEAM_CHANGED</a:t>
                      </a:r>
                      <a:endParaRPr sz="12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No of teams changed by the employee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208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REFERRAL-SOURCE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Joining source of referral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208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HIRE_MONTH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Hire month of the employee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7" name="Google Shape;127;p18"/>
          <p:cNvGraphicFramePr/>
          <p:nvPr/>
        </p:nvGraphicFramePr>
        <p:xfrm>
          <a:off x="4465550" y="46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{62BE8B7E-2547-4850-941A-592CA484A20F}</a:tableStyleId>
              </a:tblPr>
              <a:tblGrid>
                <a:gridCol w="1761375"/>
                <a:gridCol w="2917075"/>
              </a:tblGrid>
              <a:tr h="36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VARIABLE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84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REHIRE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If the employee is rehired by the company (T/F)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384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TERMINATION_YEAR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Termination year of the employee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84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IS_FIRST_JOB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If it’s the first job of the employee (Y/N)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452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TRAVELLED_REQUIRED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If travel is required for the employee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84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PERFORMANCE_RATING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Performance rating of employee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384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DISABLED_EMP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If the employee is disabled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84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DISABLED_VET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If the employee is a veteran and disabled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384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EDUCATION_LEVEL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Education level of employee(1-4)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384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STATUS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Status (Terminated/Active)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  <a:tr h="384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JOB_GROUP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Job group/department of employee</a:t>
                      </a:r>
                      <a:endParaRPr sz="800"/>
                    </a:p>
                  </a:txBody>
                  <a:tcPr marT="114300" marB="114300" marR="114300" marL="114300" anchor="ctr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7E7"/>
                    </a:solidFill>
                  </a:tcPr>
                </a:tc>
              </a:tr>
              <a:tr h="542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PREVYR_1 , PREVYR_2, PREVYR_3, PREVYR_4, PREVYR_5</a:t>
                      </a:r>
                      <a:endParaRPr sz="700"/>
                    </a:p>
                  </a:txBody>
                  <a:tcPr marT="47625" marB="47625" marR="95250" marL="95250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Performance rating for previous 5 years of the employee</a:t>
                      </a:r>
                      <a:endParaRPr sz="800"/>
                    </a:p>
                  </a:txBody>
                  <a:tcPr marT="47625" marB="47625" marR="95250" marL="95250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sp>
        <p:nvSpPr>
          <p:cNvPr id="128" name="Google Shape;128;p18"/>
          <p:cNvSpPr txBox="1"/>
          <p:nvPr>
            <p:ph type="ctrTitle"/>
          </p:nvPr>
        </p:nvSpPr>
        <p:spPr>
          <a:xfrm>
            <a:off x="0" y="-111400"/>
            <a:ext cx="9091800" cy="48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VARIABLE DESCRIPTION</a:t>
            </a:r>
            <a:endParaRPr sz="31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ctrTitle"/>
          </p:nvPr>
        </p:nvSpPr>
        <p:spPr>
          <a:xfrm>
            <a:off x="26100" y="-123275"/>
            <a:ext cx="9091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DATA ANALYSIS</a:t>
            </a:r>
            <a:endParaRPr sz="3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65575" y="647300"/>
            <a:ext cx="89637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33333"/>
                </a:solidFill>
              </a:rPr>
              <a:t>Employee Personal Demographics - </a:t>
            </a:r>
            <a:r>
              <a:rPr lang="en" sz="1550">
                <a:solidFill>
                  <a:srgbClr val="333333"/>
                </a:solidFill>
              </a:rPr>
              <a:t>Numerical and categorical variables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5" y="1143900"/>
            <a:ext cx="6492578" cy="391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6513750" y="849800"/>
            <a:ext cx="27120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Courier New"/>
                <a:ea typeface="Courier New"/>
                <a:cs typeface="Courier New"/>
                <a:sym typeface="Courier New"/>
              </a:rPr>
              <a:t>Attrition rate is higher for:</a:t>
            </a:r>
            <a:endParaRPr b="1" sz="1800"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Younger employees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with 25-35 age group.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Female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employees.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Disabled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employees.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Employees with 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education level between 1-3.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Employees.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Not divorced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(Married/Single)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Not a disabled Veteran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.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ctrTitle"/>
          </p:nvPr>
        </p:nvSpPr>
        <p:spPr>
          <a:xfrm>
            <a:off x="26100" y="-123275"/>
            <a:ext cx="90918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DATA ANALYSIS</a:t>
            </a:r>
            <a:endParaRPr sz="3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65575" y="647300"/>
            <a:ext cx="89637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333333"/>
                </a:solidFill>
              </a:rPr>
              <a:t>Employee Work Demographics - </a:t>
            </a:r>
            <a:r>
              <a:rPr lang="en" sz="1550">
                <a:solidFill>
                  <a:srgbClr val="333333"/>
                </a:solidFill>
              </a:rPr>
              <a:t>Numerical and categorical variables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5" y="1160300"/>
            <a:ext cx="6423725" cy="396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6513750" y="849800"/>
            <a:ext cx="27120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Courier New"/>
                <a:ea typeface="Courier New"/>
                <a:cs typeface="Courier New"/>
                <a:sym typeface="Courier New"/>
              </a:rPr>
              <a:t>Attrition rate is higher for:</a:t>
            </a:r>
            <a:endParaRPr b="1" sz="1800" u="sng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Employees with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1st Job.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Number of 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teams changed is &lt; 2.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Travel required is minimal.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Employees 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Job group : Physical flow.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Employees with 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less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performance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rating.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50" y="1707000"/>
            <a:ext cx="24628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6475" y="605787"/>
            <a:ext cx="6297526" cy="4374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